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1" r:id="rId7"/>
    <p:sldId id="27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6" r:id="rId21"/>
    <p:sldId id="275"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5/29/2018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hyperlink" Target="https://www.w3schools.com/angular/tryit.asp?filename=try_ng_controller"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angularjs.org/"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s.google.com/v8/"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material.angularjs.org/latest/getting-started" TargetMode="Externa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es.wikipedia.org/wiki/Linus_Torvalds" TargetMode="External"/><Relationship Id="rId2" Type="http://schemas.openxmlformats.org/officeDocument/2006/relationships/hyperlink" Target="https://es.wikipedia.org/wiki/Control_de_versiones" TargetMode="Externa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hyperlink" Target="https://es.wikipedia.org/wiki/C%C3%B3digo_fuent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rogerdudler.github.io/git-guide/index.es.html" TargetMode="External"/><Relationship Id="rId2" Type="http://schemas.openxmlformats.org/officeDocument/2006/relationships/hyperlink" Target="mailto:erick.quiroz@crecic.c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gitlab.crecic.c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hyperlink" Target="http://nodejs.org/" TargetMode="External"/><Relationship Id="rId13" Type="http://schemas.openxmlformats.org/officeDocument/2006/relationships/hyperlink" Target="http://en.wikipedia.org/wiki/WebSocket" TargetMode="External"/><Relationship Id="rId3" Type="http://schemas.openxmlformats.org/officeDocument/2006/relationships/image" Target="../media/image5.png"/><Relationship Id="rId7" Type="http://schemas.openxmlformats.org/officeDocument/2006/relationships/hyperlink" Target="http://www.sailsjs.org/" TargetMode="External"/><Relationship Id="rId12" Type="http://schemas.openxmlformats.org/officeDocument/2006/relationships/hyperlink" Target="http://socket.io/" TargetMode="External"/><Relationship Id="rId2" Type="http://schemas.openxmlformats.org/officeDocument/2006/relationships/image" Target="../media/image6.png"/><Relationship Id="rId16" Type="http://schemas.openxmlformats.org/officeDocument/2006/relationships/hyperlink" Target="https://platzi.com/blog/conceptos-basicos-reactjs/" TargetMode="External"/><Relationship Id="rId1" Type="http://schemas.openxmlformats.org/officeDocument/2006/relationships/slideLayout" Target="../slideLayouts/slideLayout2.xml"/><Relationship Id="rId6" Type="http://schemas.openxmlformats.org/officeDocument/2006/relationships/hyperlink" Target="http://underscorejs.org/" TargetMode="External"/><Relationship Id="rId11" Type="http://schemas.openxmlformats.org/officeDocument/2006/relationships/hyperlink" Target="http://es.wikipedia.org/wiki/Representational_State_Transfer" TargetMode="External"/><Relationship Id="rId5" Type="http://schemas.openxmlformats.org/officeDocument/2006/relationships/hyperlink" Target="http://jquery.com/" TargetMode="External"/><Relationship Id="rId15" Type="http://schemas.openxmlformats.org/officeDocument/2006/relationships/hyperlink" Target="http://backbonejs.org/" TargetMode="External"/><Relationship Id="rId10" Type="http://schemas.openxmlformats.org/officeDocument/2006/relationships/hyperlink" Target="http://es.wikipedia.org/wiki/Mapeo_objeto-relacional" TargetMode="External"/><Relationship Id="rId4" Type="http://schemas.openxmlformats.org/officeDocument/2006/relationships/hyperlink" Target="http://angularjs.org/" TargetMode="External"/><Relationship Id="rId9" Type="http://schemas.openxmlformats.org/officeDocument/2006/relationships/hyperlink" Target="http://expressjs.com/" TargetMode="External"/><Relationship Id="rId14" Type="http://schemas.openxmlformats.org/officeDocument/2006/relationships/hyperlink" Target="https://angularjs.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62399" y="3187337"/>
            <a:ext cx="7197726" cy="1198394"/>
          </a:xfrm>
        </p:spPr>
        <p:txBody>
          <a:bodyPr/>
          <a:lstStyle/>
          <a:p>
            <a:r>
              <a:rPr lang="es-CL" b="1" dirty="0" err="1" smtClean="0"/>
              <a:t>Node</a:t>
            </a:r>
            <a:r>
              <a:rPr lang="es-CL" dirty="0" err="1" smtClean="0">
                <a:solidFill>
                  <a:schemeClr val="accent3"/>
                </a:solidFill>
              </a:rPr>
              <a:t>JS</a:t>
            </a:r>
            <a:r>
              <a:rPr lang="es-CL" dirty="0" smtClean="0"/>
              <a:t> </a:t>
            </a:r>
            <a:r>
              <a:rPr lang="es-CL" b="1" dirty="0" smtClean="0"/>
              <a:t>DEVELOPMENT</a:t>
            </a:r>
            <a:endParaRPr lang="es-CL" b="1" dirty="0"/>
          </a:p>
        </p:txBody>
      </p:sp>
      <p:sp>
        <p:nvSpPr>
          <p:cNvPr id="3" name="Subtítulo 2"/>
          <p:cNvSpPr>
            <a:spLocks noGrp="1"/>
          </p:cNvSpPr>
          <p:nvPr>
            <p:ph type="subTitle" idx="1"/>
          </p:nvPr>
        </p:nvSpPr>
        <p:spPr/>
        <p:txBody>
          <a:bodyPr/>
          <a:lstStyle/>
          <a:p>
            <a:r>
              <a:rPr lang="es-CL" dirty="0" smtClean="0"/>
              <a:t>DESARROLLO DE APLICACIONES MULTIPLATAFORMA USANDO JAVASCRIPT</a:t>
            </a:r>
            <a:endParaRPr lang="es-CL"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36434">
            <a:off x="137917" y="230920"/>
            <a:ext cx="4054085" cy="272997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2479">
            <a:off x="4602925" y="1410151"/>
            <a:ext cx="3380807" cy="880802"/>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25808">
            <a:off x="610128" y="3512894"/>
            <a:ext cx="2215914" cy="83466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86472">
            <a:off x="7991267" y="735907"/>
            <a:ext cx="1645920" cy="639851"/>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05626">
            <a:off x="9951764" y="1609192"/>
            <a:ext cx="1419583" cy="592676"/>
          </a:xfrm>
          <a:prstGeom prst="rect">
            <a:avLst/>
          </a:prstGeom>
        </p:spPr>
      </p:pic>
    </p:spTree>
    <p:extLst>
      <p:ext uri="{BB962C8B-B14F-4D97-AF65-F5344CB8AC3E}">
        <p14:creationId xmlns:p14="http://schemas.microsoft.com/office/powerpoint/2010/main" val="1617541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2678" y="792165"/>
            <a:ext cx="6447208" cy="3352120"/>
          </a:xfrm>
          <a:prstGeom prst="rect">
            <a:avLst/>
          </a:prstGeom>
        </p:spPr>
      </p:pic>
      <p:pic>
        <p:nvPicPr>
          <p:cNvPr id="5" name="Imagen 4"/>
          <p:cNvPicPr>
            <a:picLocks noChangeAspect="1"/>
          </p:cNvPicPr>
          <p:nvPr/>
        </p:nvPicPr>
        <p:blipFill>
          <a:blip r:embed="rId3"/>
          <a:stretch>
            <a:fillRect/>
          </a:stretch>
        </p:blipFill>
        <p:spPr>
          <a:xfrm>
            <a:off x="6918279" y="4052845"/>
            <a:ext cx="5172891" cy="2368414"/>
          </a:xfrm>
          <a:prstGeom prst="rect">
            <a:avLst/>
          </a:prstGeom>
        </p:spPr>
      </p:pic>
      <p:pic>
        <p:nvPicPr>
          <p:cNvPr id="6" name="Imagen 5"/>
          <p:cNvPicPr>
            <a:picLocks noChangeAspect="1"/>
          </p:cNvPicPr>
          <p:nvPr/>
        </p:nvPicPr>
        <p:blipFill>
          <a:blip r:embed="rId4"/>
          <a:stretch>
            <a:fillRect/>
          </a:stretch>
        </p:blipFill>
        <p:spPr>
          <a:xfrm>
            <a:off x="6918279" y="578147"/>
            <a:ext cx="4514850" cy="3028950"/>
          </a:xfrm>
          <a:prstGeom prst="rect">
            <a:avLst/>
          </a:prstGeom>
        </p:spPr>
      </p:pic>
    </p:spTree>
    <p:extLst>
      <p:ext uri="{BB962C8B-B14F-4D97-AF65-F5344CB8AC3E}">
        <p14:creationId xmlns:p14="http://schemas.microsoft.com/office/powerpoint/2010/main" val="2521808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2764" y="776424"/>
            <a:ext cx="6124575" cy="4286250"/>
          </a:xfrm>
          <a:prstGeom prst="rect">
            <a:avLst/>
          </a:prstGeom>
        </p:spPr>
      </p:pic>
      <p:pic>
        <p:nvPicPr>
          <p:cNvPr id="5" name="Imagen 4"/>
          <p:cNvPicPr>
            <a:picLocks noChangeAspect="1"/>
          </p:cNvPicPr>
          <p:nvPr/>
        </p:nvPicPr>
        <p:blipFill>
          <a:blip r:embed="rId3"/>
          <a:stretch>
            <a:fillRect/>
          </a:stretch>
        </p:blipFill>
        <p:spPr>
          <a:xfrm>
            <a:off x="6775949" y="201658"/>
            <a:ext cx="4962525" cy="3324225"/>
          </a:xfrm>
          <a:prstGeom prst="rect">
            <a:avLst/>
          </a:prstGeom>
        </p:spPr>
      </p:pic>
      <p:pic>
        <p:nvPicPr>
          <p:cNvPr id="6" name="Imagen 5"/>
          <p:cNvPicPr>
            <a:picLocks noChangeAspect="1"/>
          </p:cNvPicPr>
          <p:nvPr/>
        </p:nvPicPr>
        <p:blipFill>
          <a:blip r:embed="rId4"/>
          <a:stretch>
            <a:fillRect/>
          </a:stretch>
        </p:blipFill>
        <p:spPr>
          <a:xfrm>
            <a:off x="6775949" y="3761422"/>
            <a:ext cx="5095875" cy="2809875"/>
          </a:xfrm>
          <a:prstGeom prst="rect">
            <a:avLst/>
          </a:prstGeom>
        </p:spPr>
      </p:pic>
    </p:spTree>
    <p:extLst>
      <p:ext uri="{BB962C8B-B14F-4D97-AF65-F5344CB8AC3E}">
        <p14:creationId xmlns:p14="http://schemas.microsoft.com/office/powerpoint/2010/main" val="4179651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83734" y="354874"/>
            <a:ext cx="5476875" cy="2438400"/>
          </a:xfrm>
          <a:prstGeom prst="rect">
            <a:avLst/>
          </a:prstGeom>
        </p:spPr>
      </p:pic>
      <p:pic>
        <p:nvPicPr>
          <p:cNvPr id="4" name="Imagen 3"/>
          <p:cNvPicPr>
            <a:picLocks noChangeAspect="1"/>
          </p:cNvPicPr>
          <p:nvPr/>
        </p:nvPicPr>
        <p:blipFill>
          <a:blip r:embed="rId3"/>
          <a:stretch>
            <a:fillRect/>
          </a:stretch>
        </p:blipFill>
        <p:spPr>
          <a:xfrm>
            <a:off x="483734" y="2916827"/>
            <a:ext cx="5657850" cy="3009900"/>
          </a:xfrm>
          <a:prstGeom prst="rect">
            <a:avLst/>
          </a:prstGeom>
        </p:spPr>
      </p:pic>
      <p:pic>
        <p:nvPicPr>
          <p:cNvPr id="5" name="Imagen 4"/>
          <p:cNvPicPr>
            <a:picLocks noChangeAspect="1"/>
          </p:cNvPicPr>
          <p:nvPr/>
        </p:nvPicPr>
        <p:blipFill>
          <a:blip r:embed="rId4"/>
          <a:stretch>
            <a:fillRect/>
          </a:stretch>
        </p:blipFill>
        <p:spPr>
          <a:xfrm>
            <a:off x="6317932" y="594632"/>
            <a:ext cx="5591175" cy="2533650"/>
          </a:xfrm>
          <a:prstGeom prst="rect">
            <a:avLst/>
          </a:prstGeom>
        </p:spPr>
      </p:pic>
      <p:pic>
        <p:nvPicPr>
          <p:cNvPr id="6" name="Imagen 5"/>
          <p:cNvPicPr>
            <a:picLocks noChangeAspect="1"/>
          </p:cNvPicPr>
          <p:nvPr/>
        </p:nvPicPr>
        <p:blipFill>
          <a:blip r:embed="rId5"/>
          <a:stretch>
            <a:fillRect/>
          </a:stretch>
        </p:blipFill>
        <p:spPr>
          <a:xfrm>
            <a:off x="6317932" y="3555002"/>
            <a:ext cx="5724525" cy="1733550"/>
          </a:xfrm>
          <a:prstGeom prst="rect">
            <a:avLst/>
          </a:prstGeom>
        </p:spPr>
      </p:pic>
    </p:spTree>
    <p:extLst>
      <p:ext uri="{BB962C8B-B14F-4D97-AF65-F5344CB8AC3E}">
        <p14:creationId xmlns:p14="http://schemas.microsoft.com/office/powerpoint/2010/main" val="2981350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87654" y="704714"/>
            <a:ext cx="6462551" cy="3253332"/>
          </a:xfrm>
          <a:prstGeom prst="rect">
            <a:avLst/>
          </a:prstGeom>
        </p:spPr>
      </p:pic>
      <p:pic>
        <p:nvPicPr>
          <p:cNvPr id="3" name="Imagen 2"/>
          <p:cNvPicPr>
            <a:picLocks noChangeAspect="1"/>
          </p:cNvPicPr>
          <p:nvPr/>
        </p:nvPicPr>
        <p:blipFill>
          <a:blip r:embed="rId3"/>
          <a:stretch>
            <a:fillRect/>
          </a:stretch>
        </p:blipFill>
        <p:spPr>
          <a:xfrm>
            <a:off x="6963863" y="398417"/>
            <a:ext cx="4078604" cy="2858000"/>
          </a:xfrm>
          <a:prstGeom prst="rect">
            <a:avLst/>
          </a:prstGeom>
        </p:spPr>
      </p:pic>
      <p:pic>
        <p:nvPicPr>
          <p:cNvPr id="4" name="Imagen 3"/>
          <p:cNvPicPr>
            <a:picLocks noChangeAspect="1"/>
          </p:cNvPicPr>
          <p:nvPr/>
        </p:nvPicPr>
        <p:blipFill>
          <a:blip r:embed="rId4"/>
          <a:stretch>
            <a:fillRect/>
          </a:stretch>
        </p:blipFill>
        <p:spPr>
          <a:xfrm>
            <a:off x="7438480" y="3620315"/>
            <a:ext cx="3129371" cy="2444013"/>
          </a:xfrm>
          <a:prstGeom prst="rect">
            <a:avLst/>
          </a:prstGeom>
        </p:spPr>
      </p:pic>
    </p:spTree>
    <p:extLst>
      <p:ext uri="{BB962C8B-B14F-4D97-AF65-F5344CB8AC3E}">
        <p14:creationId xmlns:p14="http://schemas.microsoft.com/office/powerpoint/2010/main" val="389829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73515" y="624568"/>
            <a:ext cx="6837182" cy="5266780"/>
          </a:xfrm>
          <a:prstGeom prst="rect">
            <a:avLst/>
          </a:prstGeom>
        </p:spPr>
      </p:pic>
      <p:pic>
        <p:nvPicPr>
          <p:cNvPr id="3" name="Imagen 2"/>
          <p:cNvPicPr>
            <a:picLocks noChangeAspect="1"/>
          </p:cNvPicPr>
          <p:nvPr/>
        </p:nvPicPr>
        <p:blipFill>
          <a:blip r:embed="rId3"/>
          <a:stretch>
            <a:fillRect/>
          </a:stretch>
        </p:blipFill>
        <p:spPr>
          <a:xfrm>
            <a:off x="6241868" y="489313"/>
            <a:ext cx="5638800" cy="2247900"/>
          </a:xfrm>
          <a:prstGeom prst="rect">
            <a:avLst/>
          </a:prstGeom>
        </p:spPr>
      </p:pic>
      <p:pic>
        <p:nvPicPr>
          <p:cNvPr id="4" name="Imagen 3"/>
          <p:cNvPicPr>
            <a:picLocks noChangeAspect="1"/>
          </p:cNvPicPr>
          <p:nvPr/>
        </p:nvPicPr>
        <p:blipFill>
          <a:blip r:embed="rId4"/>
          <a:stretch>
            <a:fillRect/>
          </a:stretch>
        </p:blipFill>
        <p:spPr>
          <a:xfrm>
            <a:off x="5982790" y="2918324"/>
            <a:ext cx="5897878" cy="3800475"/>
          </a:xfrm>
          <a:prstGeom prst="rect">
            <a:avLst/>
          </a:prstGeom>
        </p:spPr>
      </p:pic>
    </p:spTree>
    <p:extLst>
      <p:ext uri="{BB962C8B-B14F-4D97-AF65-F5344CB8AC3E}">
        <p14:creationId xmlns:p14="http://schemas.microsoft.com/office/powerpoint/2010/main" val="9751711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icroservices.io/i/Microservice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8" y="423182"/>
            <a:ext cx="5149434" cy="3534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loopb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981" y="622527"/>
            <a:ext cx="6076950" cy="45624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sails js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40" y="4212566"/>
            <a:ext cx="5330826" cy="194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287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701" y="2135956"/>
            <a:ext cx="8738219" cy="2272577"/>
          </a:xfrm>
          <a:prstGeom prst="rect">
            <a:avLst/>
          </a:prstGeom>
        </p:spPr>
      </p:pic>
    </p:spTree>
    <p:extLst>
      <p:ext uri="{BB962C8B-B14F-4D97-AF65-F5344CB8AC3E}">
        <p14:creationId xmlns:p14="http://schemas.microsoft.com/office/powerpoint/2010/main" val="2467892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609601"/>
            <a:ext cx="10131425" cy="712762"/>
          </a:xfrm>
        </p:spPr>
        <p:txBody>
          <a:bodyPr>
            <a:normAutofit fontScale="90000"/>
          </a:bodyPr>
          <a:lstStyle/>
          <a:p>
            <a:r>
              <a:rPr lang="es-CL" dirty="0"/>
              <a:t>Arquitectura de la aplicación web SPA + API REST</a:t>
            </a:r>
            <a:br>
              <a:rPr lang="es-CL" dirty="0"/>
            </a:br>
            <a:endParaRPr lang="es-CL" dirty="0"/>
          </a:p>
        </p:txBody>
      </p:sp>
      <p:pic>
        <p:nvPicPr>
          <p:cNvPr id="3074" name="Picture 2" descr="Esquema arquitectura de apliaciÃ³n web con AngularJS y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9" y="2261381"/>
            <a:ext cx="6189780" cy="247591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872196" y="2053882"/>
            <a:ext cx="3812345" cy="3139321"/>
          </a:xfrm>
          <a:prstGeom prst="rect">
            <a:avLst/>
          </a:prstGeom>
          <a:noFill/>
        </p:spPr>
        <p:txBody>
          <a:bodyPr wrap="square" rtlCol="0">
            <a:spAutoFit/>
          </a:bodyPr>
          <a:lstStyle/>
          <a:p>
            <a:r>
              <a:rPr lang="es-CL" dirty="0"/>
              <a:t>Desde el </a:t>
            </a:r>
            <a:r>
              <a:rPr lang="es-CL" dirty="0" err="1"/>
              <a:t>frontend</a:t>
            </a:r>
            <a:r>
              <a:rPr lang="es-CL" dirty="0"/>
              <a:t>, con Angular hacemos llamadas AJAX a nuestra API en el servidor </a:t>
            </a:r>
            <a:r>
              <a:rPr lang="es-CL" dirty="0" err="1"/>
              <a:t>Node</a:t>
            </a:r>
            <a:r>
              <a:rPr lang="es-CL" dirty="0"/>
              <a:t>. Este consulta a la base de datos (Mongo) dependiendo de la llamada realizada. La BD devuelve el objeto como respuesta a </a:t>
            </a:r>
            <a:r>
              <a:rPr lang="es-CL" dirty="0" err="1"/>
              <a:t>Node</a:t>
            </a:r>
            <a:r>
              <a:rPr lang="es-CL" dirty="0"/>
              <a:t> y este lo sirve como JSON a Angular que lo muestra en el </a:t>
            </a:r>
            <a:r>
              <a:rPr lang="es-CL" dirty="0" err="1"/>
              <a:t>frontend</a:t>
            </a:r>
            <a:r>
              <a:rPr lang="es-CL" dirty="0"/>
              <a:t> sin necesidad de recargar la página, creando así una </a:t>
            </a:r>
            <a:r>
              <a:rPr lang="es-CL" i="1" dirty="0"/>
              <a:t>Single Page </a:t>
            </a:r>
            <a:r>
              <a:rPr lang="es-CL" i="1" dirty="0" err="1"/>
              <a:t>Application</a:t>
            </a:r>
            <a:endParaRPr lang="es-CL" dirty="0"/>
          </a:p>
        </p:txBody>
      </p:sp>
    </p:spTree>
    <p:extLst>
      <p:ext uri="{BB962C8B-B14F-4D97-AF65-F5344CB8AC3E}">
        <p14:creationId xmlns:p14="http://schemas.microsoft.com/office/powerpoint/2010/main" val="83693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70999" y="418073"/>
            <a:ext cx="9795363" cy="6025539"/>
          </a:xfrm>
          <a:prstGeom prst="rect">
            <a:avLst/>
          </a:prstGeom>
        </p:spPr>
      </p:pic>
      <p:pic>
        <p:nvPicPr>
          <p:cNvPr id="5" name="Imagen 4"/>
          <p:cNvPicPr>
            <a:picLocks noChangeAspect="1"/>
          </p:cNvPicPr>
          <p:nvPr/>
        </p:nvPicPr>
        <p:blipFill>
          <a:blip r:embed="rId3"/>
          <a:stretch>
            <a:fillRect/>
          </a:stretch>
        </p:blipFill>
        <p:spPr>
          <a:xfrm>
            <a:off x="6807603" y="4304714"/>
            <a:ext cx="3433018" cy="1278695"/>
          </a:xfrm>
          <a:prstGeom prst="rect">
            <a:avLst/>
          </a:prstGeom>
        </p:spPr>
      </p:pic>
      <p:sp>
        <p:nvSpPr>
          <p:cNvPr id="6" name="Estrella de 5 puntas 5">
            <a:hlinkClick r:id="rId4"/>
          </p:cNvPr>
          <p:cNvSpPr/>
          <p:nvPr/>
        </p:nvSpPr>
        <p:spPr>
          <a:xfrm>
            <a:off x="10719582" y="2938473"/>
            <a:ext cx="1350498" cy="13662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GO</a:t>
            </a:r>
            <a:endParaRPr lang="es-CL" dirty="0"/>
          </a:p>
        </p:txBody>
      </p:sp>
    </p:spTree>
    <p:extLst>
      <p:ext uri="{BB962C8B-B14F-4D97-AF65-F5344CB8AC3E}">
        <p14:creationId xmlns:p14="http://schemas.microsoft.com/office/powerpoint/2010/main" val="2762314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63892" y="510539"/>
            <a:ext cx="7045203" cy="5896715"/>
          </a:xfrm>
          <a:prstGeom prst="rect">
            <a:avLst/>
          </a:prstGeom>
        </p:spPr>
      </p:pic>
      <p:sp>
        <p:nvSpPr>
          <p:cNvPr id="5" name="Triángulo isósceles 4">
            <a:hlinkClick r:id="rId3"/>
          </p:cNvPr>
          <p:cNvSpPr/>
          <p:nvPr/>
        </p:nvSpPr>
        <p:spPr>
          <a:xfrm>
            <a:off x="8623494" y="2206871"/>
            <a:ext cx="2743200" cy="1997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ANGULARJS DOCS</a:t>
            </a:r>
            <a:endParaRPr lang="es-CL" dirty="0"/>
          </a:p>
        </p:txBody>
      </p:sp>
    </p:spTree>
    <p:extLst>
      <p:ext uri="{BB962C8B-B14F-4D97-AF65-F5344CB8AC3E}">
        <p14:creationId xmlns:p14="http://schemas.microsoft.com/office/powerpoint/2010/main" val="462066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406" y="312738"/>
            <a:ext cx="2247417" cy="1476874"/>
          </a:xfrm>
        </p:spPr>
      </p:pic>
      <p:sp>
        <p:nvSpPr>
          <p:cNvPr id="6" name="CuadroTexto 5"/>
          <p:cNvSpPr txBox="1"/>
          <p:nvPr/>
        </p:nvSpPr>
        <p:spPr>
          <a:xfrm>
            <a:off x="496389" y="1972492"/>
            <a:ext cx="6152605" cy="1200329"/>
          </a:xfrm>
          <a:prstGeom prst="rect">
            <a:avLst/>
          </a:prstGeom>
          <a:noFill/>
        </p:spPr>
        <p:txBody>
          <a:bodyPr wrap="square" rtlCol="0">
            <a:spAutoFit/>
          </a:bodyPr>
          <a:lstStyle/>
          <a:p>
            <a:r>
              <a:rPr lang="es-CL" dirty="0" smtClean="0"/>
              <a:t>Node.js es </a:t>
            </a:r>
            <a:r>
              <a:rPr lang="es-CL" dirty="0"/>
              <a:t>un entorno de ejecución para JavaScript construido con el </a:t>
            </a:r>
            <a:r>
              <a:rPr lang="es-CL" b="1" dirty="0">
                <a:hlinkClick r:id="rId3"/>
              </a:rPr>
              <a:t>motor de JavaScript V8 de Chrome</a:t>
            </a:r>
            <a:r>
              <a:rPr lang="es-CL" dirty="0"/>
              <a:t>. Node.js usa un modelo de operaciones E/S sin bloqueo y orientado a eventos, que lo hace liviano y eficiente.</a:t>
            </a:r>
            <a:endParaRPr lang="es-CL" dirty="0"/>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532" y="3541123"/>
            <a:ext cx="1240481" cy="482237"/>
          </a:xfrm>
          <a:prstGeom prst="rect">
            <a:avLst/>
          </a:prstGeom>
        </p:spPr>
      </p:pic>
      <p:sp>
        <p:nvSpPr>
          <p:cNvPr id="8" name="Rectángulo 7"/>
          <p:cNvSpPr/>
          <p:nvPr/>
        </p:nvSpPr>
        <p:spPr>
          <a:xfrm>
            <a:off x="5721532" y="4274096"/>
            <a:ext cx="4728754" cy="923330"/>
          </a:xfrm>
          <a:prstGeom prst="rect">
            <a:avLst/>
          </a:prstGeom>
        </p:spPr>
        <p:txBody>
          <a:bodyPr wrap="square">
            <a:spAutoFit/>
          </a:bodyPr>
          <a:lstStyle/>
          <a:p>
            <a:r>
              <a:rPr lang="es-CL" dirty="0"/>
              <a:t>El ecosistema de paquetes de Node.js</a:t>
            </a:r>
            <a:r>
              <a:rPr lang="es-CL" dirty="0" smtClean="0"/>
              <a:t>, </a:t>
            </a:r>
            <a:r>
              <a:rPr lang="es-CL" dirty="0" err="1" smtClean="0"/>
              <a:t>npm</a:t>
            </a:r>
            <a:r>
              <a:rPr lang="es-CL" dirty="0" smtClean="0"/>
              <a:t>, </a:t>
            </a:r>
            <a:r>
              <a:rPr lang="es-CL" dirty="0"/>
              <a:t>es el ecosistema mas grande de librerías de código abierto en el mundo.</a:t>
            </a:r>
          </a:p>
        </p:txBody>
      </p:sp>
    </p:spTree>
    <p:extLst>
      <p:ext uri="{BB962C8B-B14F-4D97-AF65-F5344CB8AC3E}">
        <p14:creationId xmlns:p14="http://schemas.microsoft.com/office/powerpoint/2010/main" val="4267011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AngularJS Logo"/>
          <p:cNvSpPr>
            <a:spLocks noChangeAspect="1" noChangeArrowheads="1"/>
          </p:cNvSpPr>
          <p:nvPr/>
        </p:nvSpPr>
        <p:spPr bwMode="auto">
          <a:xfrm>
            <a:off x="155575" y="-144463"/>
            <a:ext cx="3816118" cy="38161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4" name="Imagen 3">
            <a:hlinkClick r:id="rId2"/>
          </p:cNvPr>
          <p:cNvPicPr>
            <a:picLocks noChangeAspect="1"/>
          </p:cNvPicPr>
          <p:nvPr/>
        </p:nvPicPr>
        <p:blipFill>
          <a:blip r:embed="rId3"/>
          <a:stretch>
            <a:fillRect/>
          </a:stretch>
        </p:blipFill>
        <p:spPr>
          <a:xfrm>
            <a:off x="377342" y="317506"/>
            <a:ext cx="2894283" cy="2313004"/>
          </a:xfrm>
          <a:prstGeom prst="rect">
            <a:avLst/>
          </a:prstGeom>
        </p:spPr>
      </p:pic>
      <p:sp>
        <p:nvSpPr>
          <p:cNvPr id="5" name="CuadroTexto 4"/>
          <p:cNvSpPr txBox="1"/>
          <p:nvPr/>
        </p:nvSpPr>
        <p:spPr>
          <a:xfrm>
            <a:off x="4309317" y="662172"/>
            <a:ext cx="6541477" cy="1200329"/>
          </a:xfrm>
          <a:prstGeom prst="rect">
            <a:avLst/>
          </a:prstGeom>
          <a:noFill/>
        </p:spPr>
        <p:txBody>
          <a:bodyPr wrap="square" rtlCol="0">
            <a:spAutoFit/>
          </a:bodyPr>
          <a:lstStyle/>
          <a:p>
            <a:r>
              <a:rPr lang="es-CL" dirty="0"/>
              <a:t>Básicamente lo que nos ofrece no es solo una hoja de estilos, capaz de aplicar la apariencia definida en Material </a:t>
            </a:r>
            <a:r>
              <a:rPr lang="es-CL" dirty="0" err="1"/>
              <a:t>Design</a:t>
            </a:r>
            <a:r>
              <a:rPr lang="es-CL" dirty="0"/>
              <a:t>, sino toda una serie de componentes que enriquecerán mucho el catálogo de interfaces de usuario disponibles al implementar una web.</a:t>
            </a:r>
            <a:endParaRPr lang="es-CL" dirty="0"/>
          </a:p>
        </p:txBody>
      </p:sp>
      <p:pic>
        <p:nvPicPr>
          <p:cNvPr id="6" name="Imagen 5"/>
          <p:cNvPicPr>
            <a:picLocks noChangeAspect="1"/>
          </p:cNvPicPr>
          <p:nvPr/>
        </p:nvPicPr>
        <p:blipFill>
          <a:blip r:embed="rId4"/>
          <a:stretch>
            <a:fillRect/>
          </a:stretch>
        </p:blipFill>
        <p:spPr>
          <a:xfrm>
            <a:off x="3601169" y="2374802"/>
            <a:ext cx="8239125" cy="3543300"/>
          </a:xfrm>
          <a:prstGeom prst="rect">
            <a:avLst/>
          </a:prstGeom>
        </p:spPr>
      </p:pic>
    </p:spTree>
    <p:extLst>
      <p:ext uri="{BB962C8B-B14F-4D97-AF65-F5344CB8AC3E}">
        <p14:creationId xmlns:p14="http://schemas.microsoft.com/office/powerpoint/2010/main" val="2296229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611" y="4082598"/>
            <a:ext cx="2960429" cy="1235979"/>
          </a:xfrm>
          <a:prstGeom prst="rect">
            <a:avLst/>
          </a:prstGeom>
        </p:spPr>
      </p:pic>
      <p:pic>
        <p:nvPicPr>
          <p:cNvPr id="5122" name="Picture 2" descr="Resultado de imagen para GIT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076" y="619197"/>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161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478" y="177181"/>
            <a:ext cx="10131425" cy="1456267"/>
          </a:xfrm>
        </p:spPr>
        <p:txBody>
          <a:bodyPr/>
          <a:lstStyle/>
          <a:p>
            <a:r>
              <a:rPr lang="es-CL" dirty="0"/>
              <a:t>Sistemas de control de versiones distribuidos</a:t>
            </a:r>
          </a:p>
        </p:txBody>
      </p:sp>
      <p:sp>
        <p:nvSpPr>
          <p:cNvPr id="4" name="CuadroTexto 3"/>
          <p:cNvSpPr txBox="1"/>
          <p:nvPr/>
        </p:nvSpPr>
        <p:spPr>
          <a:xfrm>
            <a:off x="520505" y="2021580"/>
            <a:ext cx="6794695" cy="1754326"/>
          </a:xfrm>
          <a:prstGeom prst="rect">
            <a:avLst/>
          </a:prstGeom>
          <a:noFill/>
        </p:spPr>
        <p:txBody>
          <a:bodyPr wrap="square" rtlCol="0">
            <a:spAutoFit/>
          </a:bodyPr>
          <a:lstStyle/>
          <a:p>
            <a:r>
              <a:rPr lang="es-CL" dirty="0"/>
              <a:t>es un software de </a:t>
            </a:r>
            <a:r>
              <a:rPr lang="es-CL" dirty="0">
                <a:hlinkClick r:id="rId2" tooltip="Control de versiones"/>
              </a:rPr>
              <a:t>control de versiones</a:t>
            </a:r>
            <a:r>
              <a:rPr lang="es-CL" dirty="0"/>
              <a:t> diseñado por </a:t>
            </a:r>
            <a:r>
              <a:rPr lang="es-CL" dirty="0" err="1">
                <a:hlinkClick r:id="rId3" tooltip="Linus Torvalds"/>
              </a:rPr>
              <a:t>Linus</a:t>
            </a:r>
            <a:r>
              <a:rPr lang="es-CL" dirty="0">
                <a:hlinkClick r:id="rId3" tooltip="Linus Torvalds"/>
              </a:rPr>
              <a:t> </a:t>
            </a:r>
            <a:r>
              <a:rPr lang="es-CL" dirty="0" err="1">
                <a:hlinkClick r:id="rId3" tooltip="Linus Torvalds"/>
              </a:rPr>
              <a:t>Torvalds</a:t>
            </a:r>
            <a:r>
              <a:rPr lang="es-CL" dirty="0"/>
              <a:t>, pensando en la eficiencia y la confiabilidad del mantenimiento de versiones de aplicaciones cuando éstas tienen un gran número de archivos de </a:t>
            </a:r>
            <a:r>
              <a:rPr lang="es-CL" dirty="0">
                <a:hlinkClick r:id="rId4" tooltip="Código fuente"/>
              </a:rPr>
              <a:t>código fuente</a:t>
            </a:r>
            <a:r>
              <a:rPr lang="es-CL" dirty="0"/>
              <a:t>. Su propósito es llevar registro de los cambios en archivos de computadora y coordinar el trabajo que varias personas realizan sobre archivos compartidos.</a:t>
            </a:r>
            <a:endParaRPr lang="es-CL" dirty="0"/>
          </a:p>
        </p:txBody>
      </p:sp>
      <p:sp>
        <p:nvSpPr>
          <p:cNvPr id="5" name="CuadroTexto 4"/>
          <p:cNvSpPr txBox="1"/>
          <p:nvPr/>
        </p:nvSpPr>
        <p:spPr>
          <a:xfrm>
            <a:off x="520505" y="4164038"/>
            <a:ext cx="6175717" cy="2308324"/>
          </a:xfrm>
          <a:prstGeom prst="rect">
            <a:avLst/>
          </a:prstGeom>
          <a:noFill/>
        </p:spPr>
        <p:txBody>
          <a:bodyPr wrap="square" rtlCol="0">
            <a:spAutoFit/>
          </a:bodyPr>
          <a:lstStyle/>
          <a:p>
            <a:r>
              <a:rPr lang="es-CL" dirty="0"/>
              <a:t>En un DVCS (como </a:t>
            </a:r>
            <a:r>
              <a:rPr lang="es-CL" dirty="0" err="1"/>
              <a:t>Git</a:t>
            </a:r>
            <a:r>
              <a:rPr lang="es-CL" dirty="0"/>
              <a:t>, Mercurial, </a:t>
            </a:r>
            <a:r>
              <a:rPr lang="es-CL" dirty="0" err="1"/>
              <a:t>Bazaar</a:t>
            </a:r>
            <a:r>
              <a:rPr lang="es-CL" dirty="0"/>
              <a:t> o </a:t>
            </a:r>
            <a:r>
              <a:rPr lang="es-CL" dirty="0" err="1"/>
              <a:t>Darcs</a:t>
            </a:r>
            <a:r>
              <a:rPr lang="es-CL" dirty="0"/>
              <a:t>), los clientes no sólo descargan la última instantánea de los archivos: replican completamente el repositorio. Así, si un servidor muere, y estos sistemas estaban colaborando a través de él, cualquiera de los repositorios de los clientes puede copiarse en el servidor para restaurarlo. Cada vez que se descarga una instantánea, en realidad se hace una copia de seguridad completa de todos los datos</a:t>
            </a:r>
            <a:endParaRPr lang="es-CL" dirty="0"/>
          </a:p>
        </p:txBody>
      </p:sp>
      <p:pic>
        <p:nvPicPr>
          <p:cNvPr id="8194" name="Picture 2" descr="https://git-scm.com/figures/18333fig0103-t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270341"/>
            <a:ext cx="4762500" cy="536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2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3598" y="243840"/>
            <a:ext cx="10131425" cy="1456267"/>
          </a:xfrm>
        </p:spPr>
        <p:txBody>
          <a:bodyPr/>
          <a:lstStyle/>
          <a:p>
            <a:r>
              <a:rPr lang="es-CL" dirty="0" err="1" smtClean="0"/>
              <a:t>Git</a:t>
            </a:r>
            <a:r>
              <a:rPr lang="es-CL" dirty="0" smtClean="0"/>
              <a:t> - Comandos básicos</a:t>
            </a:r>
            <a:endParaRPr lang="es-CL" dirty="0"/>
          </a:p>
        </p:txBody>
      </p:sp>
      <p:sp>
        <p:nvSpPr>
          <p:cNvPr id="6" name="CuadroTexto 5"/>
          <p:cNvSpPr txBox="1"/>
          <p:nvPr/>
        </p:nvSpPr>
        <p:spPr>
          <a:xfrm>
            <a:off x="773723" y="1491176"/>
            <a:ext cx="8595360" cy="923330"/>
          </a:xfrm>
          <a:prstGeom prst="rect">
            <a:avLst/>
          </a:prstGeom>
          <a:noFill/>
        </p:spPr>
        <p:txBody>
          <a:bodyPr wrap="square" rtlCol="0">
            <a:spAutoFit/>
          </a:bodyPr>
          <a:lstStyle/>
          <a:p>
            <a:r>
              <a:rPr lang="es-CL"/>
              <a:t>Tu repositorio local esta compuesto por tres "árboles" administrados por git. El primero es tu Directorio de trabajo que contiene los archivos, el segundo es el Index que actua como una zona intermedia, y el último es el HEAD que apunta al último commit realizado.</a:t>
            </a:r>
          </a:p>
        </p:txBody>
      </p:sp>
      <p:sp>
        <p:nvSpPr>
          <p:cNvPr id="7" name="CuadroTexto 6"/>
          <p:cNvSpPr txBox="1"/>
          <p:nvPr/>
        </p:nvSpPr>
        <p:spPr>
          <a:xfrm>
            <a:off x="377655" y="2578111"/>
            <a:ext cx="5626905" cy="2711342"/>
          </a:xfrm>
          <a:prstGeom prst="rect">
            <a:avLst/>
          </a:prstGeom>
          <a:solidFill>
            <a:srgbClr val="262626">
              <a:alpha val="41961"/>
            </a:srgbClr>
          </a:solidFill>
        </p:spPr>
        <p:txBody>
          <a:bodyPr wrap="square" rtlCol="0">
            <a:noAutofit/>
          </a:bodyPr>
          <a:lstStyle/>
          <a:p>
            <a:pPr marL="285750" indent="-285750">
              <a:buFontTx/>
              <a:buChar char="-"/>
            </a:pPr>
            <a:r>
              <a:rPr lang="es-CL" dirty="0" smtClean="0"/>
              <a:t>Uno </a:t>
            </a:r>
            <a:r>
              <a:rPr lang="es-CL" dirty="0"/>
              <a:t>de los comandos más usados en </a:t>
            </a:r>
            <a:r>
              <a:rPr lang="es-CL" dirty="0" err="1"/>
              <a:t>git</a:t>
            </a:r>
            <a:r>
              <a:rPr lang="es-CL" dirty="0"/>
              <a:t> es </a:t>
            </a:r>
            <a:r>
              <a:rPr lang="es-CL" dirty="0" err="1"/>
              <a:t>git</a:t>
            </a:r>
            <a:r>
              <a:rPr lang="es-CL" dirty="0"/>
              <a:t> </a:t>
            </a:r>
            <a:r>
              <a:rPr lang="es-CL" dirty="0" err="1"/>
              <a:t>config</a:t>
            </a:r>
            <a:r>
              <a:rPr lang="es-CL" dirty="0"/>
              <a:t>, que puede ser usado para establecer una configuración específica de usuario, como sería el caso del </a:t>
            </a:r>
            <a:r>
              <a:rPr lang="es-CL" dirty="0" smtClean="0"/>
              <a:t>email u otro.</a:t>
            </a:r>
            <a:br>
              <a:rPr lang="es-CL" dirty="0" smtClean="0"/>
            </a:br>
            <a:r>
              <a:rPr lang="es-CL" dirty="0" err="1" smtClean="0"/>
              <a:t>git</a:t>
            </a:r>
            <a:r>
              <a:rPr lang="es-CL" dirty="0" smtClean="0"/>
              <a:t> </a:t>
            </a:r>
            <a:r>
              <a:rPr lang="es-CL" dirty="0" err="1" smtClean="0"/>
              <a:t>config</a:t>
            </a:r>
            <a:r>
              <a:rPr lang="es-CL" dirty="0" smtClean="0"/>
              <a:t> –global </a:t>
            </a:r>
            <a:r>
              <a:rPr lang="es-CL" dirty="0" err="1" smtClean="0"/>
              <a:t>user</a:t>
            </a:r>
            <a:r>
              <a:rPr lang="es-CL" dirty="0" smtClean="0"/>
              <a:t> .email </a:t>
            </a:r>
            <a:r>
              <a:rPr lang="es-CL" dirty="0" smtClean="0">
                <a:hlinkClick r:id="rId2"/>
              </a:rPr>
              <a:t>erick.quiroz@crecic.cl</a:t>
            </a:r>
            <a:r>
              <a:rPr lang="es-CL" dirty="0" smtClean="0"/>
              <a:t/>
            </a:r>
            <a:br>
              <a:rPr lang="es-CL" dirty="0" smtClean="0"/>
            </a:br>
            <a:endParaRPr lang="es-CL" dirty="0" smtClean="0"/>
          </a:p>
          <a:p>
            <a:pPr marL="285750" indent="-285750">
              <a:buFontTx/>
              <a:buChar char="-"/>
            </a:pPr>
            <a:r>
              <a:rPr lang="es-CL" dirty="0" smtClean="0"/>
              <a:t>Para bajar un repositorio</a:t>
            </a:r>
            <a:br>
              <a:rPr lang="es-CL" dirty="0" smtClean="0"/>
            </a:br>
            <a:r>
              <a:rPr lang="es-CL" dirty="0" err="1" smtClean="0"/>
              <a:t>git</a:t>
            </a:r>
            <a:r>
              <a:rPr lang="es-CL" dirty="0"/>
              <a:t> </a:t>
            </a:r>
            <a:r>
              <a:rPr lang="es-CL" dirty="0" smtClean="0"/>
              <a:t>clone </a:t>
            </a:r>
            <a:r>
              <a:rPr lang="es-CL" dirty="0" err="1" smtClean="0"/>
              <a:t>git@gitlab.crecic.cl:erick.quiroz</a:t>
            </a:r>
            <a:r>
              <a:rPr lang="es-CL" dirty="0" smtClean="0"/>
              <a:t>/</a:t>
            </a:r>
            <a:r>
              <a:rPr lang="es-CL" dirty="0" err="1" smtClean="0"/>
              <a:t>sails_todo.git</a:t>
            </a:r>
            <a:endParaRPr lang="es-CL" dirty="0" smtClean="0"/>
          </a:p>
          <a:p>
            <a:r>
              <a:rPr lang="es-CL" dirty="0" smtClean="0"/>
              <a:t/>
            </a:r>
            <a:br>
              <a:rPr lang="es-CL" dirty="0" smtClean="0"/>
            </a:br>
            <a:endParaRPr lang="es-CL" dirty="0"/>
          </a:p>
        </p:txBody>
      </p:sp>
      <p:sp>
        <p:nvSpPr>
          <p:cNvPr id="9" name="CuadroTexto 8"/>
          <p:cNvSpPr txBox="1"/>
          <p:nvPr/>
        </p:nvSpPr>
        <p:spPr>
          <a:xfrm>
            <a:off x="6342185" y="2578110"/>
            <a:ext cx="5331655" cy="2964561"/>
          </a:xfrm>
          <a:prstGeom prst="rect">
            <a:avLst/>
          </a:prstGeom>
          <a:solidFill>
            <a:srgbClr val="262626">
              <a:alpha val="41961"/>
            </a:srgbClr>
          </a:solidFill>
        </p:spPr>
        <p:txBody>
          <a:bodyPr wrap="square" rtlCol="0">
            <a:noAutofit/>
          </a:bodyPr>
          <a:lstStyle/>
          <a:p>
            <a:pPr marL="285750" indent="-285750">
              <a:buFontTx/>
              <a:buChar char="-"/>
            </a:pPr>
            <a:r>
              <a:rPr lang="es-CL" dirty="0" smtClean="0"/>
              <a:t>Iniciar proyecto/repositorio </a:t>
            </a:r>
            <a:r>
              <a:rPr lang="es-CL" dirty="0" err="1" smtClean="0"/>
              <a:t>git</a:t>
            </a:r>
            <a:r>
              <a:rPr lang="es-CL" dirty="0" smtClean="0"/>
              <a:t/>
            </a:r>
            <a:br>
              <a:rPr lang="es-CL" dirty="0" smtClean="0"/>
            </a:br>
            <a:r>
              <a:rPr lang="es-CL" dirty="0" err="1" smtClean="0"/>
              <a:t>git</a:t>
            </a:r>
            <a:r>
              <a:rPr lang="es-CL" dirty="0" smtClean="0"/>
              <a:t> </a:t>
            </a:r>
            <a:r>
              <a:rPr lang="es-CL" dirty="0" err="1" smtClean="0"/>
              <a:t>init</a:t>
            </a:r>
            <a:r>
              <a:rPr lang="es-CL" dirty="0" smtClean="0"/>
              <a:t/>
            </a:r>
            <a:br>
              <a:rPr lang="es-CL" dirty="0" smtClean="0"/>
            </a:br>
            <a:endParaRPr lang="es-CL" dirty="0" smtClean="0"/>
          </a:p>
          <a:p>
            <a:pPr marL="285750" indent="-285750">
              <a:buFontTx/>
              <a:buChar char="-"/>
            </a:pPr>
            <a:r>
              <a:rPr lang="es-CL" dirty="0" smtClean="0"/>
              <a:t>Agregar </a:t>
            </a:r>
            <a:r>
              <a:rPr lang="es-CL" dirty="0"/>
              <a:t>archivos al </a:t>
            </a:r>
            <a:r>
              <a:rPr lang="es-CL" dirty="0" err="1" smtClean="0"/>
              <a:t>index</a:t>
            </a:r>
            <a:r>
              <a:rPr lang="es-CL" dirty="0" smtClean="0"/>
              <a:t/>
            </a:r>
            <a:br>
              <a:rPr lang="es-CL" dirty="0" smtClean="0"/>
            </a:br>
            <a:r>
              <a:rPr lang="es-CL" dirty="0" err="1" smtClean="0"/>
              <a:t>git</a:t>
            </a:r>
            <a:r>
              <a:rPr lang="es-CL" dirty="0" smtClean="0"/>
              <a:t> </a:t>
            </a:r>
            <a:r>
              <a:rPr lang="es-CL" dirty="0" err="1" smtClean="0"/>
              <a:t>add</a:t>
            </a:r>
            <a:r>
              <a:rPr lang="es-CL" dirty="0" smtClean="0"/>
              <a:t> . (nombre archivo o punto para todos)</a:t>
            </a:r>
            <a:br>
              <a:rPr lang="es-CL" dirty="0" smtClean="0"/>
            </a:br>
            <a:endParaRPr lang="es-CL" dirty="0" smtClean="0"/>
          </a:p>
          <a:p>
            <a:pPr marL="285750" indent="-285750">
              <a:buFontTx/>
              <a:buChar char="-"/>
            </a:pPr>
            <a:r>
              <a:rPr lang="es-CL" dirty="0"/>
              <a:t>El comando </a:t>
            </a:r>
            <a:r>
              <a:rPr lang="es-CL" dirty="0" err="1"/>
              <a:t>commit</a:t>
            </a:r>
            <a:r>
              <a:rPr lang="es-CL" dirty="0"/>
              <a:t> es usado para cambiar a la cabecera. Ten en cuenta que cualquier cambio comprometido no afectara al repertorio remoto</a:t>
            </a:r>
            <a:r>
              <a:rPr lang="es-CL" dirty="0" smtClean="0"/>
              <a:t>.</a:t>
            </a:r>
            <a:br>
              <a:rPr lang="es-CL" dirty="0" smtClean="0"/>
            </a:br>
            <a:r>
              <a:rPr lang="es-CL" dirty="0" err="1"/>
              <a:t>g</a:t>
            </a:r>
            <a:r>
              <a:rPr lang="es-CL" dirty="0" err="1" smtClean="0"/>
              <a:t>it</a:t>
            </a:r>
            <a:r>
              <a:rPr lang="es-CL" dirty="0" smtClean="0"/>
              <a:t> </a:t>
            </a:r>
            <a:r>
              <a:rPr lang="es-CL" dirty="0" err="1" smtClean="0"/>
              <a:t>commit</a:t>
            </a:r>
            <a:r>
              <a:rPr lang="es-CL" dirty="0" smtClean="0"/>
              <a:t> –m “primer </a:t>
            </a:r>
            <a:r>
              <a:rPr lang="es-CL" dirty="0" err="1" smtClean="0"/>
              <a:t>commit</a:t>
            </a:r>
            <a:r>
              <a:rPr lang="es-CL" dirty="0" smtClean="0"/>
              <a:t>”</a:t>
            </a:r>
          </a:p>
        </p:txBody>
      </p:sp>
      <p:sp>
        <p:nvSpPr>
          <p:cNvPr id="8" name="Elipse 7">
            <a:hlinkClick r:id="rId3"/>
          </p:cNvPr>
          <p:cNvSpPr/>
          <p:nvPr/>
        </p:nvSpPr>
        <p:spPr>
          <a:xfrm>
            <a:off x="2504049" y="5683348"/>
            <a:ext cx="2067951" cy="633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Ver más</a:t>
            </a:r>
            <a:endParaRPr lang="es-CL" dirty="0"/>
          </a:p>
        </p:txBody>
      </p:sp>
    </p:spTree>
    <p:extLst>
      <p:ext uri="{BB962C8B-B14F-4D97-AF65-F5344CB8AC3E}">
        <p14:creationId xmlns:p14="http://schemas.microsoft.com/office/powerpoint/2010/main" val="1064036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itLab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04" y="265528"/>
            <a:ext cx="2333625"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427827" y="386853"/>
            <a:ext cx="4661096" cy="2031325"/>
          </a:xfrm>
          <a:prstGeom prst="rect">
            <a:avLst/>
          </a:prstGeom>
        </p:spPr>
        <p:txBody>
          <a:bodyPr wrap="square">
            <a:spAutoFit/>
          </a:bodyPr>
          <a:lstStyle/>
          <a:p>
            <a:r>
              <a:rPr lang="es-CL" dirty="0" err="1"/>
              <a:t>Gitlab</a:t>
            </a:r>
            <a:r>
              <a:rPr lang="es-CL" dirty="0"/>
              <a:t> es un servicio web de control de versiones y desarrollo de software colaborativo basado en </a:t>
            </a:r>
            <a:r>
              <a:rPr lang="es-CL" dirty="0" err="1"/>
              <a:t>Git</a:t>
            </a:r>
            <a:r>
              <a:rPr lang="es-CL" dirty="0"/>
              <a:t>. Además de gestor de repositorios, el servicio ofrece también alojamiento de wikis y un sistema de seguimiento de errores, todo ello publicado bajo una Licencia de código abierto.</a:t>
            </a:r>
          </a:p>
        </p:txBody>
      </p:sp>
      <p:pic>
        <p:nvPicPr>
          <p:cNvPr id="4" name="Imagen 3"/>
          <p:cNvPicPr>
            <a:picLocks noChangeAspect="1"/>
          </p:cNvPicPr>
          <p:nvPr/>
        </p:nvPicPr>
        <p:blipFill>
          <a:blip r:embed="rId3"/>
          <a:stretch>
            <a:fillRect/>
          </a:stretch>
        </p:blipFill>
        <p:spPr>
          <a:xfrm>
            <a:off x="1978854" y="3235570"/>
            <a:ext cx="7924800" cy="1371600"/>
          </a:xfrm>
          <a:prstGeom prst="rect">
            <a:avLst/>
          </a:prstGeom>
        </p:spPr>
      </p:pic>
      <p:sp>
        <p:nvSpPr>
          <p:cNvPr id="5" name="Rectángulo redondeado 4">
            <a:hlinkClick r:id="rId4"/>
          </p:cNvPr>
          <p:cNvSpPr/>
          <p:nvPr/>
        </p:nvSpPr>
        <p:spPr>
          <a:xfrm>
            <a:off x="4084319" y="5162843"/>
            <a:ext cx="3348111" cy="998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https</a:t>
            </a:r>
            <a:r>
              <a:rPr lang="es-CL" dirty="0"/>
              <a:t>://</a:t>
            </a:r>
            <a:r>
              <a:rPr lang="es-CL" dirty="0" smtClean="0"/>
              <a:t>gitlab.crecic.cl</a:t>
            </a:r>
            <a:endParaRPr lang="es-CL" dirty="0"/>
          </a:p>
        </p:txBody>
      </p:sp>
    </p:spTree>
    <p:extLst>
      <p:ext uri="{BB962C8B-B14F-4D97-AF65-F5344CB8AC3E}">
        <p14:creationId xmlns:p14="http://schemas.microsoft.com/office/powerpoint/2010/main" val="3961402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8176" y="187570"/>
            <a:ext cx="10131425" cy="853440"/>
          </a:xfrm>
        </p:spPr>
        <p:txBody>
          <a:bodyPr/>
          <a:lstStyle/>
          <a:p>
            <a:r>
              <a:rPr lang="es-CL" dirty="0" smtClean="0"/>
              <a:t>referencias</a:t>
            </a:r>
            <a:endParaRPr lang="es-CL" dirty="0"/>
          </a:p>
        </p:txBody>
      </p:sp>
      <p:sp>
        <p:nvSpPr>
          <p:cNvPr id="3" name="CuadroTexto 2"/>
          <p:cNvSpPr txBox="1"/>
          <p:nvPr/>
        </p:nvSpPr>
        <p:spPr>
          <a:xfrm>
            <a:off x="348176" y="1041010"/>
            <a:ext cx="2644726" cy="2308324"/>
          </a:xfrm>
          <a:prstGeom prst="rect">
            <a:avLst/>
          </a:prstGeom>
          <a:noFill/>
        </p:spPr>
        <p:txBody>
          <a:bodyPr wrap="square" rtlCol="0">
            <a:spAutoFit/>
          </a:bodyPr>
          <a:lstStyle/>
          <a:p>
            <a:pPr marL="285750" indent="-285750">
              <a:buFont typeface="Arial" panose="020B0604020202020204" pitchFamily="34" charset="0"/>
              <a:buChar char="•"/>
            </a:pPr>
            <a:r>
              <a:rPr lang="es-CL" dirty="0" smtClean="0"/>
              <a:t>nodejs.com</a:t>
            </a:r>
          </a:p>
          <a:p>
            <a:pPr marL="285750" indent="-285750">
              <a:buFont typeface="Arial" panose="020B0604020202020204" pitchFamily="34" charset="0"/>
              <a:buChar char="•"/>
            </a:pPr>
            <a:r>
              <a:rPr lang="es-CL" dirty="0" smtClean="0"/>
              <a:t>expressjs.com</a:t>
            </a:r>
          </a:p>
          <a:p>
            <a:pPr marL="285750" indent="-285750">
              <a:buFont typeface="Arial" panose="020B0604020202020204" pitchFamily="34" charset="0"/>
              <a:buChar char="•"/>
            </a:pPr>
            <a:r>
              <a:rPr lang="es-CL" dirty="0" smtClean="0"/>
              <a:t>sailsjs.com</a:t>
            </a:r>
          </a:p>
          <a:p>
            <a:pPr marL="285750" indent="-285750">
              <a:buFont typeface="Arial" panose="020B0604020202020204" pitchFamily="34" charset="0"/>
              <a:buChar char="•"/>
            </a:pPr>
            <a:r>
              <a:rPr lang="es-CL" dirty="0" smtClean="0"/>
              <a:t>angularjs.com</a:t>
            </a:r>
          </a:p>
          <a:p>
            <a:pPr marL="285750" indent="-285750">
              <a:buFont typeface="Arial" panose="020B0604020202020204" pitchFamily="34" charset="0"/>
              <a:buChar char="•"/>
            </a:pPr>
            <a:r>
              <a:rPr lang="es-CL" dirty="0" smtClean="0"/>
              <a:t>material.angularjs.com</a:t>
            </a:r>
          </a:p>
          <a:p>
            <a:pPr marL="285750" indent="-285750">
              <a:buFont typeface="Arial" panose="020B0604020202020204" pitchFamily="34" charset="0"/>
              <a:buChar char="•"/>
            </a:pPr>
            <a:r>
              <a:rPr lang="es-CL" dirty="0" smtClean="0"/>
              <a:t>gitlab.com</a:t>
            </a:r>
          </a:p>
          <a:p>
            <a:pPr marL="285750" indent="-285750">
              <a:buFont typeface="Arial" panose="020B0604020202020204" pitchFamily="34" charset="0"/>
              <a:buChar char="•"/>
            </a:pPr>
            <a:r>
              <a:rPr lang="es-CL" dirty="0" smtClean="0"/>
              <a:t>npm.com</a:t>
            </a:r>
          </a:p>
          <a:p>
            <a:pPr marL="285750" indent="-285750">
              <a:buFont typeface="Arial" panose="020B0604020202020204" pitchFamily="34" charset="0"/>
              <a:buChar char="•"/>
            </a:pPr>
            <a:r>
              <a:rPr lang="es-CL" dirty="0" smtClean="0"/>
              <a:t>git-scm.com</a:t>
            </a:r>
          </a:p>
        </p:txBody>
      </p:sp>
      <p:pic>
        <p:nvPicPr>
          <p:cNvPr id="4" name="Imagen 3"/>
          <p:cNvPicPr>
            <a:picLocks noChangeAspect="1"/>
          </p:cNvPicPr>
          <p:nvPr/>
        </p:nvPicPr>
        <p:blipFill>
          <a:blip r:embed="rId2"/>
          <a:stretch>
            <a:fillRect/>
          </a:stretch>
        </p:blipFill>
        <p:spPr>
          <a:xfrm>
            <a:off x="2992902" y="1041010"/>
            <a:ext cx="8962972" cy="4740812"/>
          </a:xfrm>
          <a:prstGeom prst="rect">
            <a:avLst/>
          </a:prstGeom>
        </p:spPr>
      </p:pic>
    </p:spTree>
    <p:extLst>
      <p:ext uri="{BB962C8B-B14F-4D97-AF65-F5344CB8AC3E}">
        <p14:creationId xmlns:p14="http://schemas.microsoft.com/office/powerpoint/2010/main" val="2470059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117" y="152400"/>
            <a:ext cx="10131425" cy="683623"/>
          </a:xfrm>
        </p:spPr>
        <p:txBody>
          <a:bodyPr>
            <a:normAutofit fontScale="90000"/>
          </a:bodyPr>
          <a:lstStyle/>
          <a:p>
            <a:pPr algn="ctr"/>
            <a:r>
              <a:rPr lang="es-CL" dirty="0" smtClean="0"/>
              <a:t>¿</a:t>
            </a:r>
            <a:r>
              <a:rPr lang="es-CL" dirty="0" err="1" smtClean="0"/>
              <a:t>Frameworks</a:t>
            </a:r>
            <a:r>
              <a:rPr lang="es-CL" dirty="0" smtClean="0"/>
              <a:t> y librerías? </a:t>
            </a:r>
            <a:r>
              <a:rPr lang="es-CL" dirty="0" err="1" smtClean="0"/>
              <a:t>Client</a:t>
            </a:r>
            <a:r>
              <a:rPr lang="es-CL" dirty="0" smtClean="0"/>
              <a:t> apps - server apps</a:t>
            </a:r>
            <a:endParaRPr lang="es-CL" dirty="0"/>
          </a:p>
        </p:txBody>
      </p:sp>
      <p:pic>
        <p:nvPicPr>
          <p:cNvPr id="16" name="Marcador de contenido 1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084371">
            <a:off x="642729" y="1430019"/>
            <a:ext cx="1950003" cy="1974129"/>
          </a:xfrm>
        </p:spPr>
      </p:pic>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92262">
            <a:off x="6921382" y="2861057"/>
            <a:ext cx="2562753" cy="2295945"/>
          </a:xfrm>
          <a:prstGeom prst="rect">
            <a:avLst/>
          </a:prstGeom>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21902">
            <a:off x="9083509" y="4128729"/>
            <a:ext cx="2127552" cy="1932436"/>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1133">
            <a:off x="3196326" y="1880714"/>
            <a:ext cx="1545771" cy="1545771"/>
          </a:xfrm>
          <a:prstGeom prst="rect">
            <a:avLst/>
          </a:prstGeom>
        </p:spPr>
      </p:pic>
      <p:pic>
        <p:nvPicPr>
          <p:cNvPr id="20" name="Imagen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58877">
            <a:off x="5836669" y="1895585"/>
            <a:ext cx="2562719" cy="965291"/>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86960">
            <a:off x="9068480" y="1241166"/>
            <a:ext cx="2195984" cy="2195984"/>
          </a:xfrm>
          <a:prstGeom prst="rect">
            <a:avLst/>
          </a:prstGeom>
        </p:spPr>
      </p:pic>
      <p:pic>
        <p:nvPicPr>
          <p:cNvPr id="22" name="Imagen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990079">
            <a:off x="351958" y="3912129"/>
            <a:ext cx="2728378" cy="1928054"/>
          </a:xfrm>
          <a:prstGeom prst="rect">
            <a:avLst/>
          </a:prstGeom>
        </p:spPr>
      </p:pic>
      <p:pic>
        <p:nvPicPr>
          <p:cNvPr id="23" name="Imagen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8886" y="3216150"/>
            <a:ext cx="3753013" cy="3067680"/>
          </a:xfrm>
          <a:prstGeom prst="rect">
            <a:avLst/>
          </a:prstGeom>
        </p:spPr>
      </p:pic>
    </p:spTree>
    <p:extLst>
      <p:ext uri="{BB962C8B-B14F-4D97-AF65-F5344CB8AC3E}">
        <p14:creationId xmlns:p14="http://schemas.microsoft.com/office/powerpoint/2010/main" val="410933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269966"/>
            <a:ext cx="10690178" cy="717882"/>
          </a:xfrm>
        </p:spPr>
        <p:txBody>
          <a:bodyPr/>
          <a:lstStyle/>
          <a:p>
            <a:pPr algn="ctr"/>
            <a:r>
              <a:rPr lang="es-CL" dirty="0" err="1" smtClean="0"/>
              <a:t>Stackoverflow</a:t>
            </a:r>
            <a:r>
              <a:rPr lang="es-CL" dirty="0" smtClean="0"/>
              <a:t> </a:t>
            </a:r>
            <a:r>
              <a:rPr lang="es-CL" dirty="0" err="1" smtClean="0"/>
              <a:t>survey</a:t>
            </a:r>
            <a:r>
              <a:rPr lang="es-CL" dirty="0" smtClean="0"/>
              <a:t> 2018</a:t>
            </a:r>
            <a:endParaRPr lang="es-CL" dirty="0"/>
          </a:p>
        </p:txBody>
      </p:sp>
      <p:pic>
        <p:nvPicPr>
          <p:cNvPr id="4" name="Imagen 3"/>
          <p:cNvPicPr>
            <a:picLocks noChangeAspect="1"/>
          </p:cNvPicPr>
          <p:nvPr/>
        </p:nvPicPr>
        <p:blipFill>
          <a:blip r:embed="rId2"/>
          <a:stretch>
            <a:fillRect/>
          </a:stretch>
        </p:blipFill>
        <p:spPr>
          <a:xfrm>
            <a:off x="821172" y="1112278"/>
            <a:ext cx="7460680" cy="3388424"/>
          </a:xfrm>
          <a:prstGeom prst="rect">
            <a:avLst/>
          </a:prstGeom>
        </p:spPr>
      </p:pic>
      <p:pic>
        <p:nvPicPr>
          <p:cNvPr id="5" name="Imagen 4"/>
          <p:cNvPicPr>
            <a:picLocks noChangeAspect="1"/>
          </p:cNvPicPr>
          <p:nvPr/>
        </p:nvPicPr>
        <p:blipFill>
          <a:blip r:embed="rId3"/>
          <a:stretch>
            <a:fillRect/>
          </a:stretch>
        </p:blipFill>
        <p:spPr>
          <a:xfrm>
            <a:off x="4813254" y="4625132"/>
            <a:ext cx="6562725" cy="184785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180" y="1784214"/>
            <a:ext cx="1672046" cy="1672046"/>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525" y="4722888"/>
            <a:ext cx="3759987" cy="1652338"/>
          </a:xfrm>
          <a:prstGeom prst="rect">
            <a:avLst/>
          </a:prstGeom>
        </p:spPr>
      </p:pic>
    </p:spTree>
    <p:extLst>
      <p:ext uri="{BB962C8B-B14F-4D97-AF65-F5344CB8AC3E}">
        <p14:creationId xmlns:p14="http://schemas.microsoft.com/office/powerpoint/2010/main" val="3089597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269966"/>
            <a:ext cx="10770325" cy="717882"/>
          </a:xfrm>
        </p:spPr>
        <p:txBody>
          <a:bodyPr/>
          <a:lstStyle/>
          <a:p>
            <a:pPr algn="ctr"/>
            <a:r>
              <a:rPr lang="es-CL" dirty="0" err="1" smtClean="0"/>
              <a:t>Stackoverflow</a:t>
            </a:r>
            <a:r>
              <a:rPr lang="es-CL" dirty="0" smtClean="0"/>
              <a:t> </a:t>
            </a:r>
            <a:r>
              <a:rPr lang="es-CL" dirty="0" err="1" smtClean="0"/>
              <a:t>survey</a:t>
            </a:r>
            <a:r>
              <a:rPr lang="es-CL" dirty="0" smtClean="0"/>
              <a:t> 2018</a:t>
            </a:r>
            <a:endParaRPr lang="es-CL" dirty="0"/>
          </a:p>
        </p:txBody>
      </p:sp>
      <p:pic>
        <p:nvPicPr>
          <p:cNvPr id="3" name="Imagen 2"/>
          <p:cNvPicPr>
            <a:picLocks noChangeAspect="1"/>
          </p:cNvPicPr>
          <p:nvPr/>
        </p:nvPicPr>
        <p:blipFill>
          <a:blip r:embed="rId2"/>
          <a:stretch>
            <a:fillRect/>
          </a:stretch>
        </p:blipFill>
        <p:spPr>
          <a:xfrm>
            <a:off x="445635" y="1113609"/>
            <a:ext cx="7392080" cy="3485821"/>
          </a:xfrm>
          <a:prstGeom prst="rect">
            <a:avLst/>
          </a:prstGeom>
        </p:spPr>
      </p:pic>
      <p:pic>
        <p:nvPicPr>
          <p:cNvPr id="6" name="Imagen 5"/>
          <p:cNvPicPr>
            <a:picLocks noChangeAspect="1"/>
          </p:cNvPicPr>
          <p:nvPr/>
        </p:nvPicPr>
        <p:blipFill>
          <a:blip r:embed="rId3"/>
          <a:stretch>
            <a:fillRect/>
          </a:stretch>
        </p:blipFill>
        <p:spPr>
          <a:xfrm>
            <a:off x="2884171" y="4820193"/>
            <a:ext cx="6667500" cy="1371600"/>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857" y="1308868"/>
            <a:ext cx="2965269" cy="2965269"/>
          </a:xfrm>
          <a:prstGeom prst="rect">
            <a:avLst/>
          </a:prstGeom>
        </p:spPr>
      </p:pic>
    </p:spTree>
    <p:extLst>
      <p:ext uri="{BB962C8B-B14F-4D97-AF65-F5344CB8AC3E}">
        <p14:creationId xmlns:p14="http://schemas.microsoft.com/office/powerpoint/2010/main" val="32989743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556" y="0"/>
            <a:ext cx="3329757" cy="1254209"/>
          </a:xfrm>
          <a:prstGeom prst="rect">
            <a:avLst/>
          </a:prstGeom>
        </p:spPr>
      </p:pic>
      <p:pic>
        <p:nvPicPr>
          <p:cNvPr id="1028" name="Picture 4" descr="Resultado de imagen para angular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624" y="417088"/>
            <a:ext cx="3055743" cy="83694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48642" y="1809932"/>
            <a:ext cx="5081451" cy="1200329"/>
          </a:xfrm>
          <a:prstGeom prst="rect">
            <a:avLst/>
          </a:prstGeom>
          <a:noFill/>
        </p:spPr>
        <p:txBody>
          <a:bodyPr wrap="square" rtlCol="0">
            <a:spAutoFit/>
          </a:bodyPr>
          <a:lstStyle/>
          <a:p>
            <a:r>
              <a:rPr lang="es-CL" dirty="0" err="1">
                <a:hlinkClick r:id="rId4"/>
              </a:rPr>
              <a:t>AngularJS</a:t>
            </a:r>
            <a:r>
              <a:rPr lang="es-CL" dirty="0"/>
              <a:t> </a:t>
            </a:r>
            <a:r>
              <a:rPr lang="es-CL" dirty="0" smtClean="0"/>
              <a:t>(Angular 1) es </a:t>
            </a:r>
            <a:r>
              <a:rPr lang="es-CL" dirty="0"/>
              <a:t>un </a:t>
            </a:r>
            <a:r>
              <a:rPr lang="es-CL" dirty="0" err="1"/>
              <a:t>framework</a:t>
            </a:r>
            <a:r>
              <a:rPr lang="es-CL" dirty="0"/>
              <a:t> MVC de JavaScript para el Desarrollo Web Front </a:t>
            </a:r>
            <a:r>
              <a:rPr lang="es-CL" dirty="0" err="1"/>
              <a:t>End</a:t>
            </a:r>
            <a:r>
              <a:rPr lang="es-CL" dirty="0"/>
              <a:t> que permite crear aplicaciones </a:t>
            </a:r>
            <a:r>
              <a:rPr lang="es-CL" b="1" dirty="0"/>
              <a:t>SPA</a:t>
            </a:r>
            <a:r>
              <a:rPr lang="es-CL" dirty="0"/>
              <a:t> </a:t>
            </a:r>
            <a:r>
              <a:rPr lang="es-CL" i="1" dirty="0"/>
              <a:t>Single-Page </a:t>
            </a:r>
            <a:r>
              <a:rPr lang="es-CL" i="1" dirty="0" err="1"/>
              <a:t>Applications</a:t>
            </a:r>
            <a:r>
              <a:rPr lang="es-CL" dirty="0"/>
              <a:t>.</a:t>
            </a:r>
            <a:endParaRPr lang="es-CL" dirty="0"/>
          </a:p>
        </p:txBody>
      </p:sp>
      <p:sp>
        <p:nvSpPr>
          <p:cNvPr id="9" name="CuadroTexto 8"/>
          <p:cNvSpPr txBox="1"/>
          <p:nvPr/>
        </p:nvSpPr>
        <p:spPr>
          <a:xfrm>
            <a:off x="549606" y="3442841"/>
            <a:ext cx="4376057" cy="1477328"/>
          </a:xfrm>
          <a:prstGeom prst="rect">
            <a:avLst/>
          </a:prstGeom>
          <a:noFill/>
        </p:spPr>
        <p:txBody>
          <a:bodyPr wrap="square" rtlCol="0">
            <a:spAutoFit/>
          </a:bodyPr>
          <a:lstStyle/>
          <a:p>
            <a:r>
              <a:rPr lang="es-CL" dirty="0"/>
              <a:t>P</a:t>
            </a:r>
            <a:r>
              <a:rPr lang="es-CL" dirty="0" smtClean="0"/>
              <a:t>ermite </a:t>
            </a:r>
            <a:r>
              <a:rPr lang="es-CL" dirty="0"/>
              <a:t>extender el vocabulario HTML con directivas y atributos, manteniendo la semántica y sin necesidad de emplear librerías externas como </a:t>
            </a:r>
            <a:r>
              <a:rPr lang="es-CL" dirty="0" err="1" smtClean="0">
                <a:hlinkClick r:id="rId5"/>
              </a:rPr>
              <a:t>jQuery</a:t>
            </a:r>
            <a:r>
              <a:rPr lang="es-CL" dirty="0" smtClean="0"/>
              <a:t> o</a:t>
            </a:r>
            <a:r>
              <a:rPr lang="es-CL" dirty="0"/>
              <a:t> </a:t>
            </a:r>
            <a:r>
              <a:rPr lang="es-CL" dirty="0">
                <a:hlinkClick r:id="rId6"/>
              </a:rPr>
              <a:t>Underscore.js</a:t>
            </a:r>
            <a:r>
              <a:rPr lang="es-CL" dirty="0"/>
              <a:t> para que funcione.</a:t>
            </a:r>
            <a:endParaRPr lang="es-CL" dirty="0"/>
          </a:p>
        </p:txBody>
      </p:sp>
      <p:sp>
        <p:nvSpPr>
          <p:cNvPr id="10" name="CuadroTexto 9"/>
          <p:cNvSpPr txBox="1"/>
          <p:nvPr/>
        </p:nvSpPr>
        <p:spPr>
          <a:xfrm>
            <a:off x="6071647" y="1632944"/>
            <a:ext cx="5107577" cy="2308324"/>
          </a:xfrm>
          <a:prstGeom prst="rect">
            <a:avLst/>
          </a:prstGeom>
          <a:noFill/>
        </p:spPr>
        <p:txBody>
          <a:bodyPr wrap="square" rtlCol="0">
            <a:spAutoFit/>
          </a:bodyPr>
          <a:lstStyle/>
          <a:p>
            <a:r>
              <a:rPr lang="es-CL" dirty="0">
                <a:hlinkClick r:id="rId7"/>
              </a:rPr>
              <a:t>Sails.js</a:t>
            </a:r>
            <a:r>
              <a:rPr lang="es-CL" dirty="0"/>
              <a:t> es un </a:t>
            </a:r>
            <a:r>
              <a:rPr lang="es-CL" dirty="0" err="1"/>
              <a:t>framework</a:t>
            </a:r>
            <a:r>
              <a:rPr lang="es-CL" dirty="0"/>
              <a:t> </a:t>
            </a:r>
            <a:r>
              <a:rPr lang="es-CL" dirty="0" smtClean="0"/>
              <a:t>para </a:t>
            </a:r>
            <a:r>
              <a:rPr lang="es-CL" dirty="0" smtClean="0">
                <a:hlinkClick r:id="rId8"/>
              </a:rPr>
              <a:t>Node.js</a:t>
            </a:r>
            <a:r>
              <a:rPr lang="es-CL" dirty="0" smtClean="0"/>
              <a:t>. Está realizado </a:t>
            </a:r>
            <a:r>
              <a:rPr lang="es-CL" dirty="0"/>
              <a:t>bajo el </a:t>
            </a:r>
            <a:r>
              <a:rPr lang="es-CL" dirty="0" smtClean="0">
                <a:hlinkClick r:id="rId9"/>
              </a:rPr>
              <a:t>Express</a:t>
            </a:r>
            <a:r>
              <a:rPr lang="es-CL" dirty="0"/>
              <a:t>, incluyendo varias capas de abstracción para hacer un desarrollo más fácil. Posee un </a:t>
            </a:r>
            <a:r>
              <a:rPr lang="es-CL" dirty="0">
                <a:hlinkClick r:id="rId10"/>
              </a:rPr>
              <a:t>ORM</a:t>
            </a:r>
            <a:r>
              <a:rPr lang="es-CL" dirty="0"/>
              <a:t>, métodos para crear </a:t>
            </a:r>
            <a:r>
              <a:rPr lang="es-CL" dirty="0">
                <a:hlinkClick r:id="rId11"/>
              </a:rPr>
              <a:t>API </a:t>
            </a:r>
            <a:r>
              <a:rPr lang="es-CL" dirty="0" err="1">
                <a:hlinkClick r:id="rId11"/>
              </a:rPr>
              <a:t>RESTful</a:t>
            </a:r>
            <a:r>
              <a:rPr lang="es-CL" dirty="0"/>
              <a:t> y soporte para manejar peticiones en tiempo real </a:t>
            </a:r>
            <a:r>
              <a:rPr lang="es-CL" dirty="0">
                <a:hlinkClick r:id="rId12"/>
              </a:rPr>
              <a:t>gracias a Socket.io</a:t>
            </a:r>
            <a:r>
              <a:rPr lang="es-CL" dirty="0"/>
              <a:t>. Es especialmente bueno para realizar </a:t>
            </a:r>
            <a:r>
              <a:rPr lang="es-CL" b="1" dirty="0"/>
              <a:t>aplicaciones que funcionan en tiempo real</a:t>
            </a:r>
            <a:r>
              <a:rPr lang="es-CL" dirty="0"/>
              <a:t>, como chats, juegos, o aplicaciones colaborativas.</a:t>
            </a:r>
            <a:endParaRPr lang="es-CL" dirty="0"/>
          </a:p>
        </p:txBody>
      </p:sp>
      <p:sp>
        <p:nvSpPr>
          <p:cNvPr id="11" name="CuadroTexto 10"/>
          <p:cNvSpPr txBox="1"/>
          <p:nvPr/>
        </p:nvSpPr>
        <p:spPr>
          <a:xfrm>
            <a:off x="5512525" y="4320004"/>
            <a:ext cx="6283235" cy="1200329"/>
          </a:xfrm>
          <a:prstGeom prst="rect">
            <a:avLst/>
          </a:prstGeom>
          <a:noFill/>
        </p:spPr>
        <p:txBody>
          <a:bodyPr wrap="square" rtlCol="0">
            <a:spAutoFit/>
          </a:bodyPr>
          <a:lstStyle/>
          <a:p>
            <a:r>
              <a:rPr lang="es-CL" i="1" dirty="0" err="1"/>
              <a:t>SailsJS</a:t>
            </a:r>
            <a:r>
              <a:rPr lang="es-CL" dirty="0"/>
              <a:t>, entre otras cosas, nos facilita en gran medida el desarrollo de </a:t>
            </a:r>
            <a:r>
              <a:rPr lang="es-CL" b="1" i="1" dirty="0" err="1">
                <a:hlinkClick r:id="rId11"/>
              </a:rPr>
              <a:t>APIs</a:t>
            </a:r>
            <a:r>
              <a:rPr lang="es-CL" b="1" i="1" dirty="0">
                <a:hlinkClick r:id="rId11"/>
              </a:rPr>
              <a:t> REST</a:t>
            </a:r>
            <a:r>
              <a:rPr lang="es-CL" dirty="0"/>
              <a:t>, servidores de archivos, </a:t>
            </a:r>
            <a:r>
              <a:rPr lang="es-CL" b="1" dirty="0"/>
              <a:t>seguridad</a:t>
            </a:r>
            <a:r>
              <a:rPr lang="es-CL" dirty="0"/>
              <a:t> y </a:t>
            </a:r>
            <a:r>
              <a:rPr lang="es-CL" b="1" i="1" dirty="0" err="1" smtClean="0">
                <a:hlinkClick r:id="rId13"/>
              </a:rPr>
              <a:t>websockets</a:t>
            </a:r>
            <a:r>
              <a:rPr lang="es-CL" dirty="0" smtClean="0"/>
              <a:t>. Es </a:t>
            </a:r>
            <a:r>
              <a:rPr lang="es-CL" dirty="0"/>
              <a:t>un complemento ideal para </a:t>
            </a:r>
            <a:r>
              <a:rPr lang="es-CL" i="1" dirty="0" err="1"/>
              <a:t>frameworks</a:t>
            </a:r>
            <a:r>
              <a:rPr lang="es-CL" dirty="0"/>
              <a:t> como </a:t>
            </a:r>
            <a:r>
              <a:rPr lang="es-CL" i="1" dirty="0" err="1">
                <a:hlinkClick r:id="rId14"/>
              </a:rPr>
              <a:t>AngularJS</a:t>
            </a:r>
            <a:r>
              <a:rPr lang="es-CL" dirty="0"/>
              <a:t>, </a:t>
            </a:r>
            <a:r>
              <a:rPr lang="es-CL" i="1" dirty="0" err="1">
                <a:hlinkClick r:id="rId15"/>
              </a:rPr>
              <a:t>BackboneJS</a:t>
            </a:r>
            <a:r>
              <a:rPr lang="es-CL" dirty="0"/>
              <a:t> o </a:t>
            </a:r>
            <a:r>
              <a:rPr lang="es-CL" i="1" dirty="0" err="1">
                <a:hlinkClick r:id="rId16"/>
              </a:rPr>
              <a:t>ReactJS</a:t>
            </a:r>
            <a:r>
              <a:rPr lang="es-CL" dirty="0"/>
              <a:t>.</a:t>
            </a:r>
          </a:p>
        </p:txBody>
      </p:sp>
    </p:spTree>
    <p:extLst>
      <p:ext uri="{BB962C8B-B14F-4D97-AF65-F5344CB8AC3E}">
        <p14:creationId xmlns:p14="http://schemas.microsoft.com/office/powerpoint/2010/main" val="2139726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138" y="2001960"/>
            <a:ext cx="5535433" cy="2085014"/>
          </a:xfrm>
          <a:prstGeom prst="rect">
            <a:avLst/>
          </a:prstGeom>
        </p:spPr>
      </p:pic>
    </p:spTree>
    <p:extLst>
      <p:ext uri="{BB962C8B-B14F-4D97-AF65-F5344CB8AC3E}">
        <p14:creationId xmlns:p14="http://schemas.microsoft.com/office/powerpoint/2010/main" val="3121976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889" y="150458"/>
            <a:ext cx="2087113" cy="863039"/>
          </a:xfrm>
          <a:prstGeom prst="rect">
            <a:avLst/>
          </a:prstGeom>
        </p:spPr>
      </p:pic>
      <p:pic>
        <p:nvPicPr>
          <p:cNvPr id="5" name="Imagen 4"/>
          <p:cNvPicPr>
            <a:picLocks noChangeAspect="1"/>
          </p:cNvPicPr>
          <p:nvPr/>
        </p:nvPicPr>
        <p:blipFill>
          <a:blip r:embed="rId3"/>
          <a:stretch>
            <a:fillRect/>
          </a:stretch>
        </p:blipFill>
        <p:spPr>
          <a:xfrm>
            <a:off x="808945" y="1278118"/>
            <a:ext cx="3626866" cy="2144351"/>
          </a:xfrm>
          <a:prstGeom prst="rect">
            <a:avLst/>
          </a:prstGeom>
        </p:spPr>
      </p:pic>
      <p:pic>
        <p:nvPicPr>
          <p:cNvPr id="6" name="Imagen 5"/>
          <p:cNvPicPr>
            <a:picLocks noChangeAspect="1"/>
          </p:cNvPicPr>
          <p:nvPr/>
        </p:nvPicPr>
        <p:blipFill>
          <a:blip r:embed="rId4"/>
          <a:stretch>
            <a:fillRect/>
          </a:stretch>
        </p:blipFill>
        <p:spPr>
          <a:xfrm>
            <a:off x="808945" y="3548804"/>
            <a:ext cx="3832286" cy="1571836"/>
          </a:xfrm>
          <a:prstGeom prst="rect">
            <a:avLst/>
          </a:prstGeom>
        </p:spPr>
      </p:pic>
      <p:pic>
        <p:nvPicPr>
          <p:cNvPr id="7" name="Imagen 6"/>
          <p:cNvPicPr>
            <a:picLocks noChangeAspect="1"/>
          </p:cNvPicPr>
          <p:nvPr/>
        </p:nvPicPr>
        <p:blipFill>
          <a:blip r:embed="rId5"/>
          <a:stretch>
            <a:fillRect/>
          </a:stretch>
        </p:blipFill>
        <p:spPr>
          <a:xfrm>
            <a:off x="5952171" y="581978"/>
            <a:ext cx="4371975" cy="1276350"/>
          </a:xfrm>
          <a:prstGeom prst="rect">
            <a:avLst/>
          </a:prstGeom>
        </p:spPr>
      </p:pic>
      <p:pic>
        <p:nvPicPr>
          <p:cNvPr id="8" name="Imagen 7"/>
          <p:cNvPicPr>
            <a:picLocks noChangeAspect="1"/>
          </p:cNvPicPr>
          <p:nvPr/>
        </p:nvPicPr>
        <p:blipFill>
          <a:blip r:embed="rId6"/>
          <a:stretch>
            <a:fillRect/>
          </a:stretch>
        </p:blipFill>
        <p:spPr>
          <a:xfrm>
            <a:off x="6204857" y="2320290"/>
            <a:ext cx="3866605" cy="3634527"/>
          </a:xfrm>
          <a:prstGeom prst="rect">
            <a:avLst/>
          </a:prstGeom>
        </p:spPr>
      </p:pic>
    </p:spTree>
    <p:extLst>
      <p:ext uri="{BB962C8B-B14F-4D97-AF65-F5344CB8AC3E}">
        <p14:creationId xmlns:p14="http://schemas.microsoft.com/office/powerpoint/2010/main" val="941363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7174" y="581534"/>
            <a:ext cx="3837648" cy="1586900"/>
          </a:xfrm>
          <a:prstGeom prst="rect">
            <a:avLst/>
          </a:prstGeom>
        </p:spPr>
      </p:pic>
      <p:pic>
        <p:nvPicPr>
          <p:cNvPr id="5" name="Imagen 4"/>
          <p:cNvPicPr>
            <a:picLocks noChangeAspect="1"/>
          </p:cNvPicPr>
          <p:nvPr/>
        </p:nvPicPr>
        <p:blipFill>
          <a:blip r:embed="rId3"/>
          <a:stretch>
            <a:fillRect/>
          </a:stretch>
        </p:blipFill>
        <p:spPr>
          <a:xfrm>
            <a:off x="583610" y="320275"/>
            <a:ext cx="5687332" cy="4147222"/>
          </a:xfrm>
          <a:prstGeom prst="rect">
            <a:avLst/>
          </a:prstGeom>
        </p:spPr>
      </p:pic>
      <p:pic>
        <p:nvPicPr>
          <p:cNvPr id="6" name="Imagen 5"/>
          <p:cNvPicPr>
            <a:picLocks noChangeAspect="1"/>
          </p:cNvPicPr>
          <p:nvPr/>
        </p:nvPicPr>
        <p:blipFill>
          <a:blip r:embed="rId4"/>
          <a:stretch>
            <a:fillRect/>
          </a:stretch>
        </p:blipFill>
        <p:spPr>
          <a:xfrm>
            <a:off x="6400800" y="3618411"/>
            <a:ext cx="5279096" cy="2325189"/>
          </a:xfrm>
          <a:prstGeom prst="rect">
            <a:avLst/>
          </a:prstGeom>
        </p:spPr>
      </p:pic>
    </p:spTree>
    <p:extLst>
      <p:ext uri="{BB962C8B-B14F-4D97-AF65-F5344CB8AC3E}">
        <p14:creationId xmlns:p14="http://schemas.microsoft.com/office/powerpoint/2010/main" val="17716672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3397</TotalTime>
  <Words>464</Words>
  <Application>Microsoft Office PowerPoint</Application>
  <PresentationFormat>Panorámica</PresentationFormat>
  <Paragraphs>39</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Calibri Light</vt:lpstr>
      <vt:lpstr>Celestial</vt:lpstr>
      <vt:lpstr>NodeJS DEVELOPMENT</vt:lpstr>
      <vt:lpstr>Presentación de PowerPoint</vt:lpstr>
      <vt:lpstr>¿Frameworks y librerías? Client apps - server apps</vt:lpstr>
      <vt:lpstr>Stackoverflow survey 2018</vt:lpstr>
      <vt:lpstr>Stackoverflow survey 2018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de la aplicación web SPA + API REST </vt:lpstr>
      <vt:lpstr>Presentación de PowerPoint</vt:lpstr>
      <vt:lpstr>Presentación de PowerPoint</vt:lpstr>
      <vt:lpstr>Presentación de PowerPoint</vt:lpstr>
      <vt:lpstr>Presentación de PowerPoint</vt:lpstr>
      <vt:lpstr>Sistemas de control de versiones distribuidos</vt:lpstr>
      <vt:lpstr>Git - Comandos básicos</vt:lpstr>
      <vt:lpstr>Presentación de PowerPoint</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 DEVELOPMENT</dc:title>
  <dc:creator>Erick Quiroz</dc:creator>
  <cp:lastModifiedBy>Erick Quiroz</cp:lastModifiedBy>
  <cp:revision>40</cp:revision>
  <dcterms:created xsi:type="dcterms:W3CDTF">2018-05-29T13:51:05Z</dcterms:created>
  <dcterms:modified xsi:type="dcterms:W3CDTF">2018-05-31T22:28:49Z</dcterms:modified>
</cp:coreProperties>
</file>